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7" roundtripDataSignature="AMtx7mi1mafXsDDhiv0R/uQx0XNZ+2+0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16204f2c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b16204f2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b16204f2c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b16204f2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16204f2c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b16204f2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628b75c0c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f628b75c0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b16204f2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b16204f2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b16204f2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b16204f2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b16204f2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b16204f2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e8bd98d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6e8bd98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628b75c0c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f628b75c0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628b75c0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f628b75c0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448416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444841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628b75c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628b75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c8566189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fc85661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5cee3d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5cee3d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16204f2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16204f2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16204f2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b16204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b16204f2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b16204f2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b16204f2c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b16204f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>
  <p:cSld name="Slajd tytułow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/>
          <p:nvPr/>
        </p:nvSpPr>
        <p:spPr>
          <a:xfrm>
            <a:off x="0" y="0"/>
            <a:ext cx="12192000" cy="5100199"/>
          </a:xfrm>
          <a:prstGeom prst="rect">
            <a:avLst/>
          </a:prstGeom>
          <a:solidFill>
            <a:srgbClr val="0D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41131" l="5148" r="5594" t="32243"/>
          <a:stretch/>
        </p:blipFill>
        <p:spPr>
          <a:xfrm>
            <a:off x="354965" y="211139"/>
            <a:ext cx="2376488" cy="50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7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1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815" y="6265861"/>
            <a:ext cx="1680369" cy="5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413" y="6249987"/>
            <a:ext cx="173278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6336" y="6240461"/>
            <a:ext cx="1081599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/>
          <p:nvPr/>
        </p:nvSpPr>
        <p:spPr>
          <a:xfrm>
            <a:off x="0" y="132821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iec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1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1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11"/>
          <p:cNvPicPr preferRelativeResize="0"/>
          <p:nvPr/>
        </p:nvPicPr>
        <p:blipFill rotWithShape="1">
          <a:blip r:embed="rId5">
            <a:alphaModFix/>
          </a:blip>
          <a:srcRect b="40759" l="0" r="0" t="28947"/>
          <a:stretch/>
        </p:blipFill>
        <p:spPr>
          <a:xfrm>
            <a:off x="217169" y="137160"/>
            <a:ext cx="2663191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2">
  <p:cSld name="zawartość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" name="Google Shape;4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3">
  <p:cSld name="zawartość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051560" y="365128"/>
            <a:ext cx="10241864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30829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20907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hyperlink" Target="https://cs231n.github.io/understanding-cn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owardsdatascience.com/demystifying-convolutional-neural-networks-using-gradcam-554a85dd4e48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660050" y="3288349"/>
            <a:ext cx="9069387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76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“W 0</a:t>
            </a:r>
            <a:r>
              <a:rPr lang="pl-PL" sz="2000">
                <a:solidFill>
                  <a:srgbClr val="FFFFFF"/>
                </a:solidFill>
              </a:rPr>
              <a:t>8 -Interpretowalność w AI - sieci splotowe</a:t>
            </a: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Sebastian Cygert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Katedra Systemów Multimedialnych, 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WETI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561313" y="1964124"/>
            <a:ext cx="9069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Przetwarzanie Multimediów w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Systemach Decyzjnych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16204f2c_0_9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Wizualizacja wektora cech</a:t>
            </a:r>
            <a:endParaRPr/>
          </a:p>
        </p:txBody>
      </p:sp>
      <p:sp>
        <p:nvSpPr>
          <p:cNvPr id="169" name="Google Shape;169;gfb16204f2c_0_92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gfb16204f2c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520050"/>
            <a:ext cx="4656900" cy="46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fb16204f2c_0_92"/>
          <p:cNvSpPr txBox="1"/>
          <p:nvPr/>
        </p:nvSpPr>
        <p:spPr>
          <a:xfrm>
            <a:off x="750900" y="60747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https://cs231n.github.io/understanding-cnn/</a:t>
            </a:r>
            <a:r>
              <a:rPr lang="pl-PL" u="sng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, dostęp 30.10.2021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fb16204f2c_0_92"/>
          <p:cNvSpPr txBox="1"/>
          <p:nvPr/>
        </p:nvSpPr>
        <p:spPr>
          <a:xfrm>
            <a:off x="6191625" y="1707550"/>
            <a:ext cx="4872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przykładowa wizualizacja wektora cech na zbiorze ImageNet,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sąsiadujące ze sobą obrazy są </a:t>
            </a:r>
            <a:r>
              <a:rPr b="1" lang="pl-PL" sz="2400"/>
              <a:t>najbliżej siebie położone</a:t>
            </a:r>
            <a:r>
              <a:rPr lang="pl-PL" sz="2400"/>
              <a:t>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wektora cech można używać jako wyszukiwarki obrazów,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pozwala zobaczyć w jaki sposób wektor cech sieci grupuje obrazy wejściowe,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b16204f2c_0_5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Warstwy pośrednie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fb16204f2c_0_56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wizualizacja warstw pośrednich jest nietrywialna (powodem są operacje łączące (ang. 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pooling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) czy splotu zmniejszające rozmiar obrazu w poprzedzających warstwach),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można np. użyć sieci odwracających (na wejściu jest wektor cech, na wyjściu wygenerowany obraz)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16204f2c_0_7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Warstwy pośrednie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fb16204f2c_0_71"/>
          <p:cNvSpPr txBox="1"/>
          <p:nvPr>
            <p:ph idx="1" type="body"/>
          </p:nvPr>
        </p:nvSpPr>
        <p:spPr>
          <a:xfrm>
            <a:off x="6677525" y="1520050"/>
            <a:ext cx="4687800" cy="421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wizualizacja filtrów oraz </a:t>
            </a:r>
            <a:r>
              <a:rPr b="1" lang="pl-PL" sz="2600">
                <a:latin typeface="Arial"/>
                <a:ea typeface="Arial"/>
                <a:cs typeface="Arial"/>
                <a:sym typeface="Arial"/>
              </a:rPr>
              <a:t>obrazów najbardziej aktywujących dany filtr,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filtry wyższych warstw patrz na </a:t>
            </a:r>
            <a:r>
              <a:rPr b="1" lang="pl-PL" sz="2600">
                <a:latin typeface="Arial"/>
                <a:ea typeface="Arial"/>
                <a:cs typeface="Arial"/>
                <a:sym typeface="Arial"/>
              </a:rPr>
              <a:t>coraz bardziej złożone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 części, obiekty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fb16204f2c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00" y="1520050"/>
            <a:ext cx="5999740" cy="45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fb16204f2c_0_71"/>
          <p:cNvSpPr txBox="1"/>
          <p:nvPr/>
        </p:nvSpPr>
        <p:spPr>
          <a:xfrm>
            <a:off x="750900" y="59985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Matthew D. Zeiler, Rob Fergus, Visualizing and Understanding Convolutional Networks. ECCV 2014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628b75c0c_0_1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/>
              <a:t>Wizualizacja przez okluzje</a:t>
            </a:r>
            <a:endParaRPr/>
          </a:p>
        </p:txBody>
      </p:sp>
      <p:sp>
        <p:nvSpPr>
          <p:cNvPr id="192" name="Google Shape;192;gf628b75c0c_0_15"/>
          <p:cNvSpPr txBox="1"/>
          <p:nvPr>
            <p:ph idx="1" type="body"/>
          </p:nvPr>
        </p:nvSpPr>
        <p:spPr>
          <a:xfrm>
            <a:off x="4595150" y="1520050"/>
            <a:ext cx="67701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pierwsza kolumna (oryginalny obraz, z nałożo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ną okluzją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)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druga kolumna - prawdopodobieństwo poprawnej klasyfikacji w zależności od umiejscowienia okluzji,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zmiana położenia prostokąta przesłaniającego pozwala na stworzenie </a:t>
            </a:r>
            <a:r>
              <a:rPr b="1" lang="pl-PL" sz="2600">
                <a:latin typeface="Arial"/>
                <a:ea typeface="Arial"/>
                <a:cs typeface="Arial"/>
                <a:sym typeface="Arial"/>
              </a:rPr>
              <a:t>mapy ciepła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,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l-PL" sz="2600">
                <a:latin typeface="Arial"/>
                <a:ea typeface="Arial"/>
                <a:cs typeface="Arial"/>
                <a:sym typeface="Arial"/>
              </a:rPr>
              <a:t>pokazuje, które rejony wpływają na poprawną klasyfikację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f628b75c0c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0050"/>
            <a:ext cx="1474236" cy="43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f628b75c0c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2431" y="1520050"/>
            <a:ext cx="1750144" cy="43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f628b75c0c_0_15"/>
          <p:cNvSpPr txBox="1"/>
          <p:nvPr/>
        </p:nvSpPr>
        <p:spPr>
          <a:xfrm>
            <a:off x="712225" y="5958675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Matthew D. Zeiler, Rob Fergus, Visualizing and Understanding Convolutional Networks. ECCV 2014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16204f2c_0_6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Analiza działania pojedynczych filtrów</a:t>
            </a:r>
            <a:endParaRPr/>
          </a:p>
        </p:txBody>
      </p:sp>
      <p:sp>
        <p:nvSpPr>
          <p:cNvPr id="201" name="Google Shape;201;gfb16204f2c_0_61"/>
          <p:cNvSpPr txBox="1"/>
          <p:nvPr>
            <p:ph idx="1" type="body"/>
          </p:nvPr>
        </p:nvSpPr>
        <p:spPr>
          <a:xfrm>
            <a:off x="208250" y="5408175"/>
            <a:ext cx="11058300" cy="79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obrazy najbardziej aktywujące wybrane filtry (wiersze) w jednej z warstw sieci CNN,</a:t>
            </a:r>
            <a:endParaRPr sz="2400"/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l-PL" sz="2400"/>
              <a:t>każdy filtr odpowiedzialny za wykrywanie innego typu obiektów,</a:t>
            </a:r>
            <a:endParaRPr sz="2400"/>
          </a:p>
        </p:txBody>
      </p:sp>
      <p:pic>
        <p:nvPicPr>
          <p:cNvPr id="202" name="Google Shape;202;gfb16204f2c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00" y="1528600"/>
            <a:ext cx="9661026" cy="38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fb16204f2c_0_61"/>
          <p:cNvSpPr txBox="1"/>
          <p:nvPr/>
        </p:nvSpPr>
        <p:spPr>
          <a:xfrm>
            <a:off x="750900" y="59985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R. Girschick et al.,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 Rich feature hierarchies for accurate object detection and semantic segmentation, 2014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b16204f2c_0_2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Metody oparte na gradiencie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fb16204f2c_0_21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do wizualizacji wykorzystywany jest gradient, który jest nakładany bezpośrednio na obraz wejściowy,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przypomnienie - w propagacji wstecznej obliczany jest gradient względem wag sieci neuronowej,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możliwe jest również obliczenie gradientu względem danych wejściowych,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b16204f2c_0_2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Mapy istotności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saliency maps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fb16204f2c_0_26"/>
          <p:cNvSpPr txBox="1"/>
          <p:nvPr>
            <p:ph idx="1" type="body"/>
          </p:nvPr>
        </p:nvSpPr>
        <p:spPr>
          <a:xfrm>
            <a:off x="701950" y="4447375"/>
            <a:ext cx="11223300" cy="161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obliczenie gradientu dla obrazu </a:t>
            </a:r>
            <a:r>
              <a:rPr b="1" lang="pl-PL">
                <a:latin typeface="Arial"/>
                <a:ea typeface="Arial"/>
                <a:cs typeface="Arial"/>
                <a:sym typeface="Arial"/>
              </a:rPr>
              <a:t>względem docelowej klasy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nałożenie gradientu na obraz wejściowy. Pokazuje piksele, które wzmacniają klasyfikację poprawnej klasy,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pozwala na przybliżoną segmentację obrazu,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fb16204f2c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13" y="1520038"/>
            <a:ext cx="63912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fb16204f2c_0_26"/>
          <p:cNvSpPr txBox="1"/>
          <p:nvPr/>
        </p:nvSpPr>
        <p:spPr>
          <a:xfrm>
            <a:off x="438700" y="5943325"/>
            <a:ext cx="110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K. Simonyan et al., Deep Inside Convolutional Networks: Visualising Image Classification Models and Saliency Maps, ICLR Workshop, 2014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fb16204f2c_0_26"/>
          <p:cNvSpPr txBox="1"/>
          <p:nvPr/>
        </p:nvSpPr>
        <p:spPr>
          <a:xfrm>
            <a:off x="7240900" y="1568725"/>
            <a:ext cx="4767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górny wiersz = obraz wejściowy,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dolny wiersz. Wizualizacja gradientu dla klasy docelowej (mapa istotności)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e8bd98d3_0_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Metoda Grad-Cam	</a:t>
            </a:r>
            <a:endParaRPr/>
          </a:p>
        </p:txBody>
      </p:sp>
      <p:sp>
        <p:nvSpPr>
          <p:cNvPr id="224" name="Google Shape;224;g106e8bd98d3_0_1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poprzednia metoda dokonuje wizualizacji względem wektora cech (ostatnia warstwa),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możliwe jest również obliczenie gradientu względem dowolnej warstwy sieci splotowej,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28b75c0c_0_3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l-PL"/>
              <a:t>Metoda Grad-Cam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f628b75c0c_0_30"/>
          <p:cNvSpPr txBox="1"/>
          <p:nvPr>
            <p:ph idx="1" type="body"/>
          </p:nvPr>
        </p:nvSpPr>
        <p:spPr>
          <a:xfrm>
            <a:off x="374525" y="5024313"/>
            <a:ext cx="10926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-"/>
            </a:pPr>
            <a:r>
              <a:rPr lang="pl-PL" sz="2000">
                <a:latin typeface="Arial"/>
                <a:ea typeface="Arial"/>
                <a:cs typeface="Arial"/>
                <a:sym typeface="Arial"/>
              </a:rPr>
              <a:t>ważony gradient map aktywujących klasy (</a:t>
            </a:r>
            <a:r>
              <a:rPr i="1" lang="pl-PL" sz="2000">
                <a:latin typeface="Arial"/>
                <a:ea typeface="Arial"/>
                <a:cs typeface="Arial"/>
                <a:sym typeface="Arial"/>
              </a:rPr>
              <a:t>Gradient-weighted Class Activation Mapping - Grad-CAM</a:t>
            </a:r>
            <a:r>
              <a:rPr lang="pl-PL" sz="2000">
                <a:latin typeface="Arial"/>
                <a:ea typeface="Arial"/>
                <a:cs typeface="Arial"/>
                <a:sym typeface="Arial"/>
              </a:rPr>
              <a:t>),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l-PL" sz="2000">
                <a:latin typeface="Arial"/>
                <a:ea typeface="Arial"/>
                <a:cs typeface="Arial"/>
                <a:sym typeface="Arial"/>
              </a:rPr>
              <a:t>wizualizacja </a:t>
            </a:r>
            <a:r>
              <a:rPr b="1" lang="pl-PL" sz="2000">
                <a:latin typeface="Arial"/>
                <a:ea typeface="Arial"/>
                <a:cs typeface="Arial"/>
                <a:sym typeface="Arial"/>
              </a:rPr>
              <a:t>ostatniej warstwy splotowej</a:t>
            </a:r>
            <a:r>
              <a:rPr lang="pl-PL" sz="2000">
                <a:latin typeface="Arial"/>
                <a:ea typeface="Arial"/>
                <a:cs typeface="Arial"/>
                <a:sym typeface="Arial"/>
              </a:rPr>
              <a:t> w sieci,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f628b75c0c_0_30"/>
          <p:cNvSpPr txBox="1"/>
          <p:nvPr/>
        </p:nvSpPr>
        <p:spPr>
          <a:xfrm>
            <a:off x="574950" y="5887800"/>
            <a:ext cx="110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R. Selvaraju et al.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, Grad-CAM: Visual Explanations from Deep Networks via Gradient-Based Localization. </a:t>
            </a:r>
            <a:r>
              <a:rPr lang="pl-PL">
                <a:latin typeface="Calibri"/>
                <a:ea typeface="Calibri"/>
                <a:cs typeface="Calibri"/>
                <a:sym typeface="Calibri"/>
              </a:rPr>
              <a:t>ICCV 2017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f628b75c0c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25" y="1532725"/>
            <a:ext cx="8856028" cy="329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628b75c0c_0_2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Podsumowanie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f628b75c0c_0_2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wyższe warstwy „patrzą” na wysokopoziomowe / semantyczne cechy obrazu, podcza gdy niższe warstwy działają jak detektory krawędzi,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modele wytrenowane do klasyfikacji obrazu uczą się “przy okazji” zgrubnej lokalizacji interesującego obiektu,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interpretowalność pozwala na wykrycie stronniczości w modelach,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wdrożenie wybranych metod wizualizacji w trudniejszych zadaniach (np. medycyna, z wielowymiarowymi - zaszumionymi obrazami) wciąż stwarza dużo wyzwań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3600">
                <a:latin typeface="Arial"/>
                <a:ea typeface="Arial"/>
                <a:cs typeface="Arial"/>
                <a:sym typeface="Arial"/>
              </a:rPr>
              <a:t>Interpretowalność w AI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pl-PL" sz="2300">
                <a:latin typeface="Arial"/>
                <a:ea typeface="Arial"/>
                <a:cs typeface="Arial"/>
                <a:sym typeface="Arial"/>
              </a:rPr>
              <a:t>Motywacja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pl-PL" sz="2300">
                <a:latin typeface="Arial"/>
                <a:ea typeface="Arial"/>
                <a:cs typeface="Arial"/>
                <a:sym typeface="Arial"/>
              </a:rPr>
              <a:t>Podstawowe metody wizualizacji działania sieci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pl-PL" sz="2300">
                <a:latin typeface="Arial"/>
                <a:ea typeface="Arial"/>
                <a:cs typeface="Arial"/>
                <a:sym typeface="Arial"/>
              </a:rPr>
              <a:t>Metody oparte na gradiencie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pl-PL" sz="2300">
                <a:latin typeface="Arial"/>
                <a:ea typeface="Arial"/>
                <a:cs typeface="Arial"/>
                <a:sym typeface="Arial"/>
              </a:rPr>
              <a:t>Wyzwania</a:t>
            </a:r>
            <a:endParaRPr sz="2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444841697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Dodatkowe materiały		</a:t>
            </a:r>
            <a:endParaRPr/>
          </a:p>
        </p:txBody>
      </p:sp>
      <p:sp>
        <p:nvSpPr>
          <p:cNvPr id="244" name="Google Shape;244;g10444841697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Metoda </a:t>
            </a:r>
            <a:r>
              <a:rPr b="1" lang="pl-PL"/>
              <a:t>Grad-Cam</a:t>
            </a:r>
            <a:r>
              <a:rPr lang="pl-PL"/>
              <a:t> </a:t>
            </a:r>
            <a:r>
              <a:rPr lang="pl-PL" u="sng">
                <a:solidFill>
                  <a:schemeClr val="hlink"/>
                </a:solidFill>
                <a:hlinkClick r:id="rId3"/>
              </a:rPr>
              <a:t>https://towardsdatascience.com/demystifying-convolutional-neural-networks-using-gradcam-554a85dd4e48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l-PL"/>
              <a:t>Różne metody wizualizacji https://distill.pub/2017/feature-visualization/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sz="3600">
                <a:latin typeface="Arial"/>
                <a:ea typeface="Arial"/>
                <a:cs typeface="Arial"/>
                <a:sym typeface="Arial"/>
              </a:rPr>
              <a:t>Dziękuję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l-PL"/>
              <a:t>Sebastian Cygert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28b75c0c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Interpretowalne AI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explainable AI, XAI)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f628b75c0c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c85661897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Interpretowalne AI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explainable AI, XAI)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fc85661897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budowa zaufania,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kontrola - weryfikowalność działania. Sprawdzenie czy algorytm nie jest stronniczy (np. ze względu na płeć czy kolor skóry),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wsparcie podejmowania decyzji (algorytm może znaleźć istotne cechy, na które człowiek do tej pory nie zwracał uwagi),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zrozumienie działania sieci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b5cee3df7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Potrzeba interpretowalności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cb5cee3d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00" y="1558750"/>
            <a:ext cx="6108850" cy="29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cb5cee3df7_0_0"/>
          <p:cNvSpPr txBox="1"/>
          <p:nvPr/>
        </p:nvSpPr>
        <p:spPr>
          <a:xfrm>
            <a:off x="6483150" y="1577688"/>
            <a:ext cx="54357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pl-PL" sz="2200">
                <a:solidFill>
                  <a:schemeClr val="dk1"/>
                </a:solidFill>
              </a:rPr>
              <a:t>Sieć neuronowa do wykrywania zmian chorobowych,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pl-PL" sz="2200">
                <a:solidFill>
                  <a:schemeClr val="dk1"/>
                </a:solidFill>
              </a:rPr>
              <a:t>Algorytm zamiast na płucach skupia się części obrazu identyfikującej szpital,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pl-PL" sz="2200">
                <a:solidFill>
                  <a:schemeClr val="dk1"/>
                </a:solidFill>
              </a:rPr>
              <a:t>Powodem brak zbilansowania danych (jeden ze szpitali dostarczył większość danych z chorobami),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pl-PL" sz="2200">
                <a:solidFill>
                  <a:schemeClr val="dk1"/>
                </a:solidFill>
              </a:rPr>
              <a:t>Dokładność algorytmu drastycznie maleje na danych z nowych szpitali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33" name="Google Shape;133;gcb5cee3df7_0_0"/>
          <p:cNvSpPr txBox="1"/>
          <p:nvPr/>
        </p:nvSpPr>
        <p:spPr>
          <a:xfrm>
            <a:off x="549725" y="5743750"/>
            <a:ext cx="102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Zech, J. R. et al., Variable generalization performance of a deep learning model to detect pneumonia in chest radiographs: A cross-sectional study. PLoS Medicine, 2018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16204f2c_0_3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Sieci splotowe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fb16204f2c_0_37"/>
          <p:cNvSpPr txBox="1"/>
          <p:nvPr/>
        </p:nvSpPr>
        <p:spPr>
          <a:xfrm>
            <a:off x="674700" y="58461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A. Krizhevsky, ImageNet Classification with Deep Convolutional Neural Networks, NIPS 2012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fb16204f2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63" y="1691575"/>
            <a:ext cx="91916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16204f2c_0_37"/>
          <p:cNvSpPr txBox="1"/>
          <p:nvPr/>
        </p:nvSpPr>
        <p:spPr>
          <a:xfrm>
            <a:off x="674700" y="4983675"/>
            <a:ext cx="88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Współczesne sieci splotowe osiągają wysoką skuteczność na wielu zbiorach danych. </a:t>
            </a:r>
            <a:r>
              <a:rPr b="1" lang="pl-PL" sz="2400">
                <a:latin typeface="Calibri"/>
                <a:ea typeface="Calibri"/>
                <a:cs typeface="Calibri"/>
                <a:sym typeface="Calibri"/>
              </a:rPr>
              <a:t>Ale co się dzieje wewnątrz sieci?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16204f2c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Zrozumienie działania sieci CNN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fb16204f2c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pl-PL">
                <a:latin typeface="Arial"/>
                <a:ea typeface="Arial"/>
                <a:cs typeface="Arial"/>
                <a:sym typeface="Arial"/>
              </a:rPr>
              <a:t>wizualizacja wektorów cech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feature visualisation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) - wizualizacja filtrów, “tego na co patrzy sieć”,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l-PL">
                <a:latin typeface="Arial"/>
                <a:ea typeface="Arial"/>
                <a:cs typeface="Arial"/>
                <a:sym typeface="Arial"/>
              </a:rPr>
              <a:t>przypisanie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pl-PL">
                <a:latin typeface="Arial"/>
                <a:ea typeface="Arial"/>
                <a:cs typeface="Arial"/>
                <a:sym typeface="Arial"/>
              </a:rPr>
              <a:t>attribution) - 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która część obrazu jest odpowiedzialna za decyzje,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wizualizacja “przez przykład”,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metody oparte na gradiencie,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b16204f2c_0_4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Pierwsza warstwa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fb16204f2c_0_46"/>
          <p:cNvSpPr txBox="1"/>
          <p:nvPr>
            <p:ph idx="1" type="body"/>
          </p:nvPr>
        </p:nvSpPr>
        <p:spPr>
          <a:xfrm>
            <a:off x="766325" y="4400768"/>
            <a:ext cx="10515600" cy="158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przykład wyuczonych filtrów (11x11) z sieci AlexNet (podobne wzory występują dla innych sieci), 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filtry najniższych warstw działają głównie jak detektory krawędzi,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fb16204f2c_0_46"/>
          <p:cNvSpPr txBox="1"/>
          <p:nvPr/>
        </p:nvSpPr>
        <p:spPr>
          <a:xfrm>
            <a:off x="674700" y="58461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A. Krizhevsky, ImageNet Classification with Deep Convolutional Neural Networks, NIPS 2012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fb16204f2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400" y="1520152"/>
            <a:ext cx="6372675" cy="2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b16204f2c_0_5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Ostatnia warstwa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fb16204f2c_0_51"/>
          <p:cNvSpPr txBox="1"/>
          <p:nvPr>
            <p:ph idx="1" type="body"/>
          </p:nvPr>
        </p:nvSpPr>
        <p:spPr>
          <a:xfrm>
            <a:off x="5997275" y="1520050"/>
            <a:ext cx="51783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b="1" lang="pl-PL" sz="2400">
                <a:latin typeface="Arial"/>
                <a:ea typeface="Arial"/>
                <a:cs typeface="Arial"/>
                <a:sym typeface="Arial"/>
              </a:rPr>
              <a:t>wizualizacja przez przykład,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możliwe jest znalezienie najbardziej podobnego obrazu do zadanego, znajdując najbliższego sąsiada dla obliczonego wektora z ostatniej warstwy (np. dystans Euklidesowy)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fb16204f2c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25" y="1520053"/>
            <a:ext cx="5692475" cy="4231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fb16204f2c_0_51"/>
          <p:cNvSpPr txBox="1"/>
          <p:nvPr/>
        </p:nvSpPr>
        <p:spPr>
          <a:xfrm>
            <a:off x="674700" y="5846150"/>
            <a:ext cx="1023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Źródło: </a:t>
            </a:r>
            <a:r>
              <a:rPr i="1" lang="pl-PL">
                <a:latin typeface="Calibri"/>
                <a:ea typeface="Calibri"/>
                <a:cs typeface="Calibri"/>
                <a:sym typeface="Calibri"/>
              </a:rPr>
              <a:t>A. Krizhevsky, ImageNet Classification with Deep Convolutional Neural Networks, NIPS 2012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2021-02-08T17:10:06Z</dcterms:created>
  <dc:creator>komp</dc:creator>
</cp:coreProperties>
</file>